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3"/>
  </p:notesMasterIdLst>
  <p:sldIdLst>
    <p:sldId id="294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25/05/2022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ABBBE-E145-4982-92CF-EAB73E7158BF}" type="slidenum">
              <a:rPr lang="pt-BR"/>
              <a:pPr/>
              <a:t>2</a:t>
            </a:fld>
            <a:endParaRPr lang="pt-BR"/>
          </a:p>
        </p:txBody>
      </p:sp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AC42F0-3F22-4564-8228-0F23044FB14D}" type="slidenum">
              <a:rPr lang="pt-BR"/>
              <a:pPr/>
              <a:t>11</a:t>
            </a:fld>
            <a:endParaRPr lang="pt-BR"/>
          </a:p>
        </p:txBody>
      </p:sp>
      <p:sp>
        <p:nvSpPr>
          <p:cNvPr id="62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0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2DF00-09F2-41E3-9FFD-7F7EC458F2E9}" type="slidenum">
              <a:rPr lang="pt-BR"/>
              <a:pPr/>
              <a:t>12</a:t>
            </a:fld>
            <a:endParaRPr lang="pt-BR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3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48755B-6FA3-49BD-9AC5-B27A84296BCF}" type="slidenum">
              <a:rPr lang="pt-BR"/>
              <a:pPr/>
              <a:t>13</a:t>
            </a:fld>
            <a:endParaRPr lang="pt-BR"/>
          </a:p>
        </p:txBody>
      </p:sp>
      <p:sp>
        <p:nvSpPr>
          <p:cNvPr id="62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81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FD85E-CA2F-4003-879E-FA9D4304CC9D}" type="slidenum">
              <a:rPr lang="pt-BR"/>
              <a:pPr/>
              <a:t>14</a:t>
            </a:fld>
            <a:endParaRPr lang="pt-BR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D784D3-4019-431C-A1DC-9C5C60EBE369}" type="slidenum">
              <a:rPr lang="pt-BR"/>
              <a:pPr/>
              <a:t>15</a:t>
            </a:fld>
            <a:endParaRPr lang="pt-BR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11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FFEEA-CE46-46B9-8C4D-91E96AA339C2}" type="slidenum">
              <a:rPr lang="pt-BR"/>
              <a:pPr/>
              <a:t>16</a:t>
            </a:fld>
            <a:endParaRPr lang="pt-BR"/>
          </a:p>
        </p:txBody>
      </p:sp>
      <p:sp>
        <p:nvSpPr>
          <p:cNvPr id="63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7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DF04D0-34CB-44B3-8861-76DFC606D9A0}" type="slidenum">
              <a:rPr lang="pt-BR"/>
              <a:pPr/>
              <a:t>17</a:t>
            </a:fld>
            <a:endParaRPr lang="pt-BR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16A6D9-9A33-443D-AB23-B1B626F33612}" type="slidenum">
              <a:rPr lang="pt-BR"/>
              <a:pPr/>
              <a:t>18</a:t>
            </a:fld>
            <a:endParaRPr lang="pt-BR"/>
          </a:p>
        </p:txBody>
      </p:sp>
      <p:sp>
        <p:nvSpPr>
          <p:cNvPr id="633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59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E20BA-DD5E-453F-8BA9-C809141C382D}" type="slidenum">
              <a:rPr lang="pt-BR"/>
              <a:pPr/>
              <a:t>19</a:t>
            </a:fld>
            <a:endParaRPr lang="pt-BR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7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D7A122-19FE-4198-B9DC-BB5E85EC1F2E}" type="slidenum">
              <a:rPr lang="pt-BR"/>
              <a:pPr/>
              <a:t>20</a:t>
            </a:fld>
            <a:endParaRPr lang="pt-BR"/>
          </a:p>
        </p:txBody>
      </p:sp>
      <p:sp>
        <p:nvSpPr>
          <p:cNvPr id="66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3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3A6D1-5CE0-4D8B-9BA9-CC5450F628B8}" type="slidenum">
              <a:rPr lang="pt-BR"/>
              <a:pPr/>
              <a:t>3</a:t>
            </a:fld>
            <a:endParaRPr lang="pt-BR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55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DF2EE4-493F-42A2-BC50-2FE2096E0E98}" type="slidenum">
              <a:rPr lang="pt-BR"/>
              <a:pPr/>
              <a:t>21</a:t>
            </a:fld>
            <a:endParaRPr lang="pt-BR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73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3670D-D4A5-42A2-99E7-B13BA20252AF}" type="slidenum">
              <a:rPr lang="pt-BR"/>
              <a:pPr/>
              <a:t>22</a:t>
            </a:fld>
            <a:endParaRPr lang="pt-BR"/>
          </a:p>
        </p:txBody>
      </p:sp>
      <p:sp>
        <p:nvSpPr>
          <p:cNvPr id="63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0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1C6FD8-0576-40CA-8DA4-2D21E7CC20A9}" type="slidenum">
              <a:rPr lang="pt-BR"/>
              <a:pPr/>
              <a:t>23</a:t>
            </a:fld>
            <a:endParaRPr lang="pt-BR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6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3AD4B-BB66-4EBA-9406-E4D079B14795}" type="slidenum">
              <a:rPr lang="pt-BR"/>
              <a:pPr/>
              <a:t>24</a:t>
            </a:fld>
            <a:endParaRPr lang="pt-BR"/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75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9303A-CC01-4689-BFC5-4982612C64B2}" type="slidenum">
              <a:rPr lang="pt-BR"/>
              <a:pPr/>
              <a:t>25</a:t>
            </a:fld>
            <a:endParaRPr lang="pt-BR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73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E987D-7D02-4627-BFE8-9051748CF33F}" type="slidenum">
              <a:rPr lang="pt-BR"/>
              <a:pPr/>
              <a:t>26</a:t>
            </a:fld>
            <a:endParaRPr lang="pt-BR"/>
          </a:p>
        </p:txBody>
      </p:sp>
      <p:sp>
        <p:nvSpPr>
          <p:cNvPr id="64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6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B27837-058C-49D2-9C3F-7C507783CC3F}" type="slidenum">
              <a:rPr lang="pt-BR"/>
              <a:pPr/>
              <a:t>27</a:t>
            </a:fld>
            <a:endParaRPr lang="pt-BR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9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291B0-B29A-4B95-99B6-E4659BA36D5F}" type="slidenum">
              <a:rPr lang="pt-BR"/>
              <a:pPr/>
              <a:t>28</a:t>
            </a:fld>
            <a:endParaRPr lang="pt-BR"/>
          </a:p>
        </p:txBody>
      </p:sp>
      <p:sp>
        <p:nvSpPr>
          <p:cNvPr id="64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21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E9754F-856D-4FF6-B6A6-1E426337DE8B}" type="slidenum">
              <a:rPr lang="pt-BR"/>
              <a:pPr/>
              <a:t>29</a:t>
            </a:fld>
            <a:endParaRPr lang="pt-BR"/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50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1CFBB-3343-4357-ABEE-56F8E784FDF6}" type="slidenum">
              <a:rPr lang="pt-BR"/>
              <a:pPr/>
              <a:t>30</a:t>
            </a:fld>
            <a:endParaRPr lang="pt-BR"/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4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72BC60-4BCF-46ED-B3D6-A4276B739DF3}" type="slidenum">
              <a:rPr lang="pt-BR"/>
              <a:pPr/>
              <a:t>4</a:t>
            </a:fld>
            <a:endParaRPr lang="pt-BR"/>
          </a:p>
        </p:txBody>
      </p:sp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8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68344-96D8-4673-9812-A6E632D162DB}" type="slidenum">
              <a:rPr lang="pt-BR"/>
              <a:pPr/>
              <a:t>5</a:t>
            </a:fld>
            <a:endParaRPr lang="pt-BR"/>
          </a:p>
        </p:txBody>
      </p:sp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2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906990-EEC8-48FA-A8A2-235E22FA158E}" type="slidenum">
              <a:rPr lang="pt-BR"/>
              <a:pPr/>
              <a:t>6</a:t>
            </a:fld>
            <a:endParaRPr lang="pt-BR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D03F88-84BB-457C-B09E-1B2E7A0F4CE5}" type="slidenum">
              <a:rPr lang="pt-BR"/>
              <a:pPr/>
              <a:t>7</a:t>
            </a:fld>
            <a:endParaRPr lang="pt-BR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8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C651A2-C7AD-4095-8239-5CC154082F10}" type="slidenum">
              <a:rPr lang="pt-BR"/>
              <a:pPr/>
              <a:t>8</a:t>
            </a:fld>
            <a:endParaRPr lang="pt-BR"/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8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F02276-6D4A-4F8D-A9C1-EE5F7CDA67A4}" type="slidenum">
              <a:rPr lang="pt-BR"/>
              <a:pPr/>
              <a:t>9</a:t>
            </a:fld>
            <a:endParaRPr lang="pt-BR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58CA4A-877E-4B18-9237-7FBB7DFFC2B6}" type="slidenum">
              <a:rPr lang="pt-BR"/>
              <a:pPr/>
              <a:t>10</a:t>
            </a:fld>
            <a:endParaRPr lang="pt-BR"/>
          </a:p>
        </p:txBody>
      </p:sp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855663"/>
            <a:ext cx="6070600" cy="3416300"/>
          </a:xfrm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ítulo, texto e clip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20800" y="609600"/>
            <a:ext cx="9550400" cy="5334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lip-art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46BF3A3-007B-44EE-B3CD-D5404610515F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34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  <p:sldLayoutId id="2147483678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7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1160144" y="821658"/>
            <a:ext cx="2238665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AS DEFESAS CONTRA INVASÃO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52600"/>
            <a:ext cx="7772400" cy="41148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pt-BR" b="0"/>
              <a:t>Detetores de spyware</a:t>
            </a:r>
          </a:p>
          <a:p>
            <a:pPr lvl="1"/>
            <a:r>
              <a:rPr lang="pt-BR" b="0"/>
              <a:t>Operam procurando por programas ou arquivos que se instalaram sem a permissão do usuário</a:t>
            </a:r>
          </a:p>
          <a:p>
            <a:pPr lvl="1"/>
            <a:r>
              <a:rPr lang="pt-BR" b="0"/>
              <a:t>Servem para detectar cavalos de tróia, key-loggers, adware, cookies espiões, etc….</a:t>
            </a:r>
          </a:p>
          <a:p>
            <a:pPr lvl="1"/>
            <a:r>
              <a:rPr lang="pt-BR" b="0"/>
              <a:t>Deve ser mantido atualizado (novos spywares surgem todos os dias)</a:t>
            </a:r>
          </a:p>
          <a:p>
            <a:pPr lvl="1"/>
            <a:r>
              <a:rPr lang="pt-BR" b="0"/>
              <a:t>Mas cuidado com o grau de neurose dos detetores!</a:t>
            </a:r>
          </a:p>
          <a:p>
            <a:r>
              <a:rPr lang="pt-BR" b="0"/>
              <a:t>Exemplos</a:t>
            </a:r>
          </a:p>
          <a:p>
            <a:pPr lvl="1"/>
            <a:r>
              <a:rPr lang="pt-BR" b="0"/>
              <a:t>Spybot Search and Destroy (security.kolla.de)</a:t>
            </a:r>
          </a:p>
          <a:p>
            <a:pPr lvl="1"/>
            <a:r>
              <a:rPr lang="pt-BR" b="0"/>
              <a:t>Ad-Aware (www.lavasoft.nu)</a:t>
            </a:r>
          </a:p>
          <a:p>
            <a:pPr lvl="1"/>
            <a:r>
              <a:rPr lang="pt-BR" b="0"/>
              <a:t>www.sysinfo.org (Windows: o que está rodando?!??)</a:t>
            </a:r>
          </a:p>
        </p:txBody>
      </p:sp>
    </p:spTree>
    <p:extLst>
      <p:ext uri="{BB962C8B-B14F-4D97-AF65-F5344CB8AC3E}">
        <p14:creationId xmlns:p14="http://schemas.microsoft.com/office/powerpoint/2010/main" val="427670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As Defesas</a:t>
            </a:r>
          </a:p>
        </p:txBody>
      </p:sp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1905000" y="1905001"/>
            <a:ext cx="3810000" cy="2086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Quatro: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Instale um firewall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e/ou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um firewall pessoal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</p:txBody>
      </p:sp>
      <p:graphicFrame>
        <p:nvGraphicFramePr>
          <p:cNvPr id="570373" name="Object 5"/>
          <p:cNvGraphicFramePr>
            <a:graphicFrameLocks noChangeAspect="1"/>
          </p:cNvGraphicFramePr>
          <p:nvPr/>
        </p:nvGraphicFramePr>
        <p:xfrm>
          <a:off x="5562600" y="2895600"/>
          <a:ext cx="3810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CorelPhotoPaint.Image.8" r:id="rId4" imgW="3809524" imgH="3453968" progId="">
                  <p:embed/>
                </p:oleObj>
              </mc:Choice>
              <mc:Fallback>
                <p:oleObj name="CorelPhotoPaint.Image.8" r:id="rId4" imgW="3809524" imgH="3453968" progId="">
                  <p:embed/>
                  <p:pic>
                    <p:nvPicPr>
                      <p:cNvPr id="5703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895600"/>
                        <a:ext cx="3810000" cy="345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60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b="0"/>
              <a:t>Firewall</a:t>
            </a:r>
          </a:p>
          <a:p>
            <a:pPr lvl="1"/>
            <a:r>
              <a:rPr lang="pt-BR" b="0"/>
              <a:t>Absolutamente necessário em uma conexão com a Internet</a:t>
            </a:r>
          </a:p>
          <a:p>
            <a:pPr lvl="1"/>
            <a:r>
              <a:rPr lang="pt-BR" b="0"/>
              <a:t>Necessário independente de plataforma (Linux, Windows, modems ADSL)</a:t>
            </a:r>
          </a:p>
          <a:p>
            <a:pPr lvl="1"/>
            <a:r>
              <a:rPr lang="pt-BR" b="0"/>
              <a:t>Realiza controle de tráfego</a:t>
            </a:r>
          </a:p>
          <a:p>
            <a:pPr lvl="1"/>
            <a:r>
              <a:rPr lang="pt-BR" b="0"/>
              <a:t>Impede tráfego entrante indesejado</a:t>
            </a:r>
          </a:p>
          <a:p>
            <a:pPr lvl="1"/>
            <a:r>
              <a:rPr lang="pt-BR" b="0"/>
              <a:t>Monitora tráfego de saída</a:t>
            </a:r>
          </a:p>
          <a:p>
            <a:pPr lvl="1"/>
            <a:r>
              <a:rPr lang="pt-BR" b="0"/>
              <a:t>Firewalls em roteadores não tornam firewalls pessoais supérfluos (defesa em profundidade)</a:t>
            </a:r>
          </a:p>
        </p:txBody>
      </p:sp>
    </p:spTree>
    <p:extLst>
      <p:ext uri="{BB962C8B-B14F-4D97-AF65-F5344CB8AC3E}">
        <p14:creationId xmlns:p14="http://schemas.microsoft.com/office/powerpoint/2010/main" val="313270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b="0"/>
              <a:t>Firewall</a:t>
            </a:r>
          </a:p>
          <a:p>
            <a:pPr lvl="1"/>
            <a:r>
              <a:rPr lang="pt-BR" b="0"/>
              <a:t>Não é “plug-and-play”</a:t>
            </a:r>
          </a:p>
          <a:p>
            <a:pPr lvl="1"/>
            <a:r>
              <a:rPr lang="pt-BR" b="0"/>
              <a:t>Necessita de regras de filtragem</a:t>
            </a:r>
          </a:p>
          <a:p>
            <a:pPr lvl="1"/>
            <a:r>
              <a:rPr lang="pt-BR" b="0"/>
              <a:t>Deve ser configurado de acordo com o tráfego</a:t>
            </a:r>
          </a:p>
          <a:p>
            <a:pPr lvl="1"/>
            <a:r>
              <a:rPr lang="pt-BR" b="0"/>
              <a:t>Vantagem de um firewall pessoal: conhecimento sobre o processo sendo acessado (e o usuário)</a:t>
            </a:r>
          </a:p>
          <a:p>
            <a:pPr lvl="1"/>
            <a:r>
              <a:rPr lang="pt-BR" b="0"/>
              <a:t>Serve como bloqueio para analisadores de vulnerabilidades e varreduras de porta</a:t>
            </a:r>
          </a:p>
          <a:p>
            <a:pPr lvl="1"/>
            <a:r>
              <a:rPr lang="pt-BR" b="0"/>
              <a:t>Bem configurado é uma ótima proteção</a:t>
            </a:r>
          </a:p>
          <a:p>
            <a:pPr lvl="1"/>
            <a:r>
              <a:rPr lang="pt-BR" b="0"/>
              <a:t>Mal configurado é uma dor de cabeça</a:t>
            </a:r>
          </a:p>
          <a:p>
            <a:pPr lvl="1"/>
            <a:endParaRPr lang="pt-BR" b="0"/>
          </a:p>
        </p:txBody>
      </p:sp>
    </p:spTree>
    <p:extLst>
      <p:ext uri="{BB962C8B-B14F-4D97-AF65-F5344CB8AC3E}">
        <p14:creationId xmlns:p14="http://schemas.microsoft.com/office/powerpoint/2010/main" val="52072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b="0" dirty="0"/>
              <a:t>Firewall – Exemplos</a:t>
            </a:r>
          </a:p>
          <a:p>
            <a:pPr lvl="1"/>
            <a:r>
              <a:rPr lang="pt-BR" b="0" dirty="0"/>
              <a:t>Linux : </a:t>
            </a:r>
            <a:r>
              <a:rPr lang="pt-BR" b="0" dirty="0" err="1"/>
              <a:t>iptables</a:t>
            </a:r>
            <a:r>
              <a:rPr lang="pt-BR" b="0" dirty="0"/>
              <a:t>/</a:t>
            </a:r>
            <a:r>
              <a:rPr lang="pt-BR" b="0" dirty="0" err="1"/>
              <a:t>netfilter</a:t>
            </a:r>
            <a:endParaRPr lang="pt-BR" b="0" dirty="0"/>
          </a:p>
          <a:p>
            <a:pPr lvl="1"/>
            <a:r>
              <a:rPr lang="pt-BR" b="0" dirty="0" err="1"/>
              <a:t>Microtik-Routers</a:t>
            </a:r>
            <a:endParaRPr lang="pt-BR" b="0" dirty="0"/>
          </a:p>
          <a:p>
            <a:pPr lvl="1"/>
            <a:r>
              <a:rPr lang="pt-BR" b="0" dirty="0"/>
              <a:t>Windows:</a:t>
            </a:r>
          </a:p>
          <a:p>
            <a:pPr lvl="1">
              <a:buFontTx/>
              <a:buNone/>
            </a:pPr>
            <a:r>
              <a:rPr lang="pt-BR" b="0" dirty="0"/>
              <a:t>	Zone </a:t>
            </a:r>
            <a:r>
              <a:rPr lang="pt-BR" b="0" dirty="0" err="1"/>
              <a:t>Alarm</a:t>
            </a:r>
            <a:r>
              <a:rPr lang="pt-BR" b="0" dirty="0"/>
              <a:t> (www.zonelabs.com)</a:t>
            </a:r>
          </a:p>
          <a:p>
            <a:pPr lvl="1">
              <a:buFontTx/>
              <a:buNone/>
            </a:pPr>
            <a:r>
              <a:rPr lang="pt-BR" b="0" dirty="0"/>
              <a:t>	McAfee Firewall</a:t>
            </a:r>
          </a:p>
          <a:p>
            <a:pPr lvl="1">
              <a:buFontTx/>
              <a:buNone/>
            </a:pPr>
            <a:r>
              <a:rPr lang="pt-BR" b="0" dirty="0"/>
              <a:t>	Norton Internet </a:t>
            </a:r>
            <a:r>
              <a:rPr lang="pt-BR" b="0" dirty="0" err="1"/>
              <a:t>Security</a:t>
            </a:r>
            <a:endParaRPr lang="pt-BR" b="0" dirty="0"/>
          </a:p>
          <a:p>
            <a:pPr lvl="1">
              <a:buFontTx/>
              <a:buNone/>
            </a:pPr>
            <a:r>
              <a:rPr lang="pt-BR" b="0" dirty="0"/>
              <a:t>	</a:t>
            </a:r>
            <a:r>
              <a:rPr lang="pt-BR" b="0" dirty="0" err="1"/>
              <a:t>Kerio</a:t>
            </a:r>
            <a:r>
              <a:rPr lang="pt-BR" b="0" dirty="0"/>
              <a:t> </a:t>
            </a:r>
            <a:r>
              <a:rPr lang="pt-BR" b="0" dirty="0" err="1"/>
              <a:t>Personal</a:t>
            </a:r>
            <a:r>
              <a:rPr lang="pt-BR" b="0" dirty="0"/>
              <a:t> Firewall (www.kerio.com)</a:t>
            </a:r>
          </a:p>
          <a:p>
            <a:r>
              <a:rPr lang="pt-BR" b="0" dirty="0"/>
              <a:t>ADSL: se o modem suportar filtragem, use-a!</a:t>
            </a:r>
          </a:p>
          <a:p>
            <a:pPr lvl="1">
              <a:buFontTx/>
              <a:buNone/>
            </a:pPr>
            <a:r>
              <a:rPr lang="pt-BR" b="0" dirty="0"/>
              <a:t>	(mas instale um firewall pessoal por via das dúvidas!)</a:t>
            </a:r>
          </a:p>
          <a:p>
            <a:pPr lvl="1"/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249630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As Defesas</a:t>
            </a:r>
          </a:p>
        </p:txBody>
      </p:sp>
      <p:sp>
        <p:nvSpPr>
          <p:cNvPr id="577539" name="Text Box 3"/>
          <p:cNvSpPr txBox="1">
            <a:spLocks noChangeArrowheads="1"/>
          </p:cNvSpPr>
          <p:nvPr/>
        </p:nvSpPr>
        <p:spPr bwMode="auto">
          <a:xfrm>
            <a:off x="1905000" y="1905001"/>
            <a:ext cx="3810000" cy="15881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Cinco: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Eduque o usuário !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</p:txBody>
      </p:sp>
      <p:graphicFrame>
        <p:nvGraphicFramePr>
          <p:cNvPr id="577541" name="Object 5"/>
          <p:cNvGraphicFramePr>
            <a:graphicFrameLocks noChangeAspect="1"/>
          </p:cNvGraphicFramePr>
          <p:nvPr/>
        </p:nvGraphicFramePr>
        <p:xfrm>
          <a:off x="3352800" y="3200400"/>
          <a:ext cx="599598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CorelPhotoPaint.Image.8" r:id="rId4" imgW="5993651" imgH="3352381" progId="">
                  <p:embed/>
                </p:oleObj>
              </mc:Choice>
              <mc:Fallback>
                <p:oleObj name="CorelPhotoPaint.Image.8" r:id="rId4" imgW="5993651" imgH="3352381" progId="">
                  <p:embed/>
                  <p:pic>
                    <p:nvPicPr>
                      <p:cNvPr id="577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00400"/>
                        <a:ext cx="5995988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37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7772400" cy="4114800"/>
          </a:xfrm>
          <a:noFill/>
          <a:ln/>
        </p:spPr>
        <p:txBody>
          <a:bodyPr/>
          <a:lstStyle/>
          <a:p>
            <a:endParaRPr lang="pt-BR" b="0"/>
          </a:p>
          <a:p>
            <a:r>
              <a:rPr lang="pt-BR" b="0"/>
              <a:t>Use bom senso!</a:t>
            </a:r>
          </a:p>
          <a:p>
            <a:endParaRPr lang="pt-BR" b="0"/>
          </a:p>
          <a:p>
            <a:r>
              <a:rPr lang="pt-BR" b="0"/>
              <a:t>Conscientizar o usuário é difícil…</a:t>
            </a:r>
          </a:p>
          <a:p>
            <a:endParaRPr lang="pt-BR" b="0"/>
          </a:p>
          <a:p>
            <a:r>
              <a:rPr lang="pt-BR" b="0"/>
              <a:t>…ainda mais quando usuário é leigo</a:t>
            </a:r>
          </a:p>
          <a:p>
            <a:endParaRPr lang="pt-BR" b="0"/>
          </a:p>
          <a:p>
            <a:r>
              <a:rPr lang="pt-BR" b="0"/>
              <a:t>Não existe patch contra estupidez</a:t>
            </a:r>
          </a:p>
        </p:txBody>
      </p:sp>
      <p:graphicFrame>
        <p:nvGraphicFramePr>
          <p:cNvPr id="578564" name="Object 4"/>
          <p:cNvGraphicFramePr>
            <a:graphicFrameLocks noChangeAspect="1"/>
          </p:cNvGraphicFramePr>
          <p:nvPr/>
        </p:nvGraphicFramePr>
        <p:xfrm>
          <a:off x="7874000" y="2667000"/>
          <a:ext cx="27940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CorelPhotoPaint.Image.8" r:id="rId4" imgW="2793651" imgH="3657143" progId="">
                  <p:embed/>
                </p:oleObj>
              </mc:Choice>
              <mc:Fallback>
                <p:oleObj name="CorelPhotoPaint.Image.8" r:id="rId4" imgW="2793651" imgH="3657143" progId="">
                  <p:embed/>
                  <p:pic>
                    <p:nvPicPr>
                      <p:cNvPr id="5785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0" y="2667000"/>
                        <a:ext cx="27940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749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5638800" cy="4114800"/>
          </a:xfrm>
          <a:noFill/>
          <a:ln/>
        </p:spPr>
        <p:txBody>
          <a:bodyPr/>
          <a:lstStyle/>
          <a:p>
            <a:r>
              <a:rPr lang="pt-BR" b="0"/>
              <a:t>Não acredite em todos os e-mails que ler</a:t>
            </a:r>
          </a:p>
          <a:p>
            <a:r>
              <a:rPr lang="pt-BR" b="0"/>
              <a:t>Não execute anexos a e-mail sem passar por detetores de vírus e spywares</a:t>
            </a:r>
          </a:p>
          <a:p>
            <a:r>
              <a:rPr lang="pt-BR" b="0"/>
              <a:t>Não clique em qualquer link que aparecer</a:t>
            </a:r>
          </a:p>
          <a:p>
            <a:endParaRPr lang="pt-BR" b="0"/>
          </a:p>
        </p:txBody>
      </p:sp>
      <p:graphicFrame>
        <p:nvGraphicFramePr>
          <p:cNvPr id="582660" name="Object 4"/>
          <p:cNvGraphicFramePr>
            <a:graphicFrameLocks noChangeAspect="1"/>
          </p:cNvGraphicFramePr>
          <p:nvPr/>
        </p:nvGraphicFramePr>
        <p:xfrm>
          <a:off x="7874000" y="2514600"/>
          <a:ext cx="27940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CorelPhotoPaint.Image.8" r:id="rId4" imgW="2793651" imgH="3631746" progId="">
                  <p:embed/>
                </p:oleObj>
              </mc:Choice>
              <mc:Fallback>
                <p:oleObj name="CorelPhotoPaint.Image.8" r:id="rId4" imgW="2793651" imgH="3631746" progId="">
                  <p:embed/>
                  <p:pic>
                    <p:nvPicPr>
                      <p:cNvPr id="5826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0" y="2514600"/>
                        <a:ext cx="2794000" cy="363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432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939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4495800" cy="4114800"/>
          </a:xfrm>
          <a:noFill/>
          <a:ln/>
        </p:spPr>
        <p:txBody>
          <a:bodyPr/>
          <a:lstStyle/>
          <a:p>
            <a:r>
              <a:rPr lang="pt-BR" b="0"/>
              <a:t>Não forneça informação sensível (senhas, etc) para a primeira página da Internet que aparecer na sua frente</a:t>
            </a:r>
          </a:p>
          <a:p>
            <a:endParaRPr lang="pt-BR" b="0"/>
          </a:p>
          <a:p>
            <a:r>
              <a:rPr lang="pt-BR" b="0"/>
              <a:t>Use boas senhas</a:t>
            </a:r>
          </a:p>
          <a:p>
            <a:endParaRPr lang="pt-BR" b="0"/>
          </a:p>
          <a:p>
            <a:r>
              <a:rPr lang="pt-BR" b="0"/>
              <a:t>Não use a mesma senha em todos os lugares</a:t>
            </a:r>
          </a:p>
        </p:txBody>
      </p:sp>
      <p:graphicFrame>
        <p:nvGraphicFramePr>
          <p:cNvPr id="593925" name="Object 1029"/>
          <p:cNvGraphicFramePr>
            <a:graphicFrameLocks noChangeAspect="1"/>
          </p:cNvGraphicFramePr>
          <p:nvPr/>
        </p:nvGraphicFramePr>
        <p:xfrm>
          <a:off x="6629400" y="2413000"/>
          <a:ext cx="3810000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CorelPhotoPaint.Image.8" r:id="rId4" imgW="3809524" imgH="4444444" progId="">
                  <p:embed/>
                </p:oleObj>
              </mc:Choice>
              <mc:Fallback>
                <p:oleObj name="CorelPhotoPaint.Image.8" r:id="rId4" imgW="3809524" imgH="4444444" progId="">
                  <p:embed/>
                  <p:pic>
                    <p:nvPicPr>
                      <p:cNvPr id="593925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413000"/>
                        <a:ext cx="3810000" cy="444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69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371600"/>
            <a:ext cx="6705600" cy="4114800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pt-BR" b="0"/>
              <a:t>Aprenda a reconhecer um site seguro </a:t>
            </a:r>
          </a:p>
          <a:p>
            <a:pPr lvl="1">
              <a:buFontTx/>
              <a:buNone/>
            </a:pPr>
            <a:r>
              <a:rPr lang="pt-BR" b="0"/>
              <a:t>	</a:t>
            </a:r>
          </a:p>
          <a:p>
            <a:r>
              <a:rPr lang="pt-BR" b="0"/>
              <a:t>https ?</a:t>
            </a:r>
          </a:p>
          <a:p>
            <a:endParaRPr lang="pt-BR" b="0"/>
          </a:p>
          <a:p>
            <a:r>
              <a:rPr lang="pt-BR" b="0"/>
              <a:t>conexão </a:t>
            </a:r>
          </a:p>
          <a:p>
            <a:pPr>
              <a:buFontTx/>
              <a:buNone/>
            </a:pPr>
            <a:r>
              <a:rPr lang="pt-BR" b="0"/>
              <a:t>    segura ?</a:t>
            </a:r>
          </a:p>
          <a:p>
            <a:pPr>
              <a:buFontTx/>
              <a:buNone/>
            </a:pPr>
            <a:endParaRPr lang="pt-BR" b="0"/>
          </a:p>
          <a:p>
            <a:r>
              <a:rPr lang="pt-BR" b="0"/>
              <a:t>página</a:t>
            </a:r>
          </a:p>
          <a:p>
            <a:pPr>
              <a:buFontTx/>
              <a:buNone/>
            </a:pPr>
            <a:r>
              <a:rPr lang="pt-BR" b="0"/>
              <a:t>	normal?</a:t>
            </a:r>
          </a:p>
        </p:txBody>
      </p:sp>
      <p:graphicFrame>
        <p:nvGraphicFramePr>
          <p:cNvPr id="661508" name="Object 4"/>
          <p:cNvGraphicFramePr>
            <a:graphicFrameLocks noChangeAspect="1"/>
          </p:cNvGraphicFramePr>
          <p:nvPr/>
        </p:nvGraphicFramePr>
        <p:xfrm>
          <a:off x="4114800" y="1828801"/>
          <a:ext cx="6324600" cy="48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CorelPhotoPaint.Image.8" r:id="rId4" imgW="7961905" imgH="6066667" progId="">
                  <p:embed/>
                </p:oleObj>
              </mc:Choice>
              <mc:Fallback>
                <p:oleObj name="CorelPhotoPaint.Image.8" r:id="rId4" imgW="7961905" imgH="6066667" progId="">
                  <p:embed/>
                  <p:pic>
                    <p:nvPicPr>
                      <p:cNvPr id="66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828801"/>
                        <a:ext cx="6324600" cy="481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8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Proteção para Computador</a:t>
            </a:r>
          </a:p>
        </p:txBody>
      </p:sp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2697735" y="2438400"/>
            <a:ext cx="1326004" cy="3416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>
                <a:latin typeface="Arial" charset="0"/>
              </a:rPr>
              <a:t>As defesas</a:t>
            </a:r>
          </a:p>
        </p:txBody>
      </p:sp>
      <p:graphicFrame>
        <p:nvGraphicFramePr>
          <p:cNvPr id="561157" name="Object 5"/>
          <p:cNvGraphicFramePr>
            <a:graphicFrameLocks noChangeAspect="1"/>
          </p:cNvGraphicFramePr>
          <p:nvPr/>
        </p:nvGraphicFramePr>
        <p:xfrm>
          <a:off x="5334000" y="3048000"/>
          <a:ext cx="5029200" cy="313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orelPhotoPaint.Image.8" r:id="rId4" imgW="4342857" imgH="2704762" progId="">
                  <p:embed/>
                </p:oleObj>
              </mc:Choice>
              <mc:Fallback>
                <p:oleObj name="CorelPhotoPaint.Image.8" r:id="rId4" imgW="4342857" imgH="2704762" progId="">
                  <p:embed/>
                  <p:pic>
                    <p:nvPicPr>
                      <p:cNvPr id="561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048000"/>
                        <a:ext cx="5029200" cy="313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09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graphicFrame>
        <p:nvGraphicFramePr>
          <p:cNvPr id="662531" name="Object 3"/>
          <p:cNvGraphicFramePr>
            <a:graphicFrameLocks noChangeAspect="1"/>
          </p:cNvGraphicFramePr>
          <p:nvPr/>
        </p:nvGraphicFramePr>
        <p:xfrm>
          <a:off x="3657600" y="1447801"/>
          <a:ext cx="6781800" cy="511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CorelPhotoPaint.Image.8" r:id="rId4" imgW="7561905" imgH="5704762" progId="">
                  <p:embed/>
                </p:oleObj>
              </mc:Choice>
              <mc:Fallback>
                <p:oleObj name="CorelPhotoPaint.Image.8" r:id="rId4" imgW="7561905" imgH="5704762" progId="">
                  <p:embed/>
                  <p:pic>
                    <p:nvPicPr>
                      <p:cNvPr id="66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447801"/>
                        <a:ext cx="6781800" cy="511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2532" name="Line 4"/>
          <p:cNvSpPr>
            <a:spLocks noChangeShapeType="1"/>
          </p:cNvSpPr>
          <p:nvPr/>
        </p:nvSpPr>
        <p:spPr bwMode="auto">
          <a:xfrm>
            <a:off x="3124200" y="5257800"/>
            <a:ext cx="6781800" cy="10668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662533" name="Text Box 5"/>
          <p:cNvSpPr txBox="1">
            <a:spLocks noChangeArrowheads="1"/>
          </p:cNvSpPr>
          <p:nvPr/>
        </p:nvSpPr>
        <p:spPr bwMode="auto">
          <a:xfrm>
            <a:off x="1828800" y="4648201"/>
            <a:ext cx="112082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>
                <a:latin typeface="Arial" charset="0"/>
              </a:rPr>
              <a:t>Cadeado</a:t>
            </a:r>
          </a:p>
          <a:p>
            <a:r>
              <a:rPr lang="pt-BR">
                <a:latin typeface="Arial" charset="0"/>
              </a:rPr>
              <a:t>fechado</a:t>
            </a:r>
            <a:endParaRPr lang="pt-BR"/>
          </a:p>
        </p:txBody>
      </p:sp>
      <p:sp>
        <p:nvSpPr>
          <p:cNvPr id="662534" name="Text Box 6"/>
          <p:cNvSpPr txBox="1">
            <a:spLocks noChangeArrowheads="1"/>
          </p:cNvSpPr>
          <p:nvPr/>
        </p:nvSpPr>
        <p:spPr bwMode="auto">
          <a:xfrm>
            <a:off x="1828801" y="2286000"/>
            <a:ext cx="7232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>
                <a:latin typeface="Arial" charset="0"/>
              </a:rPr>
              <a:t>Https</a:t>
            </a:r>
            <a:endParaRPr lang="pt-BR"/>
          </a:p>
        </p:txBody>
      </p:sp>
      <p:sp>
        <p:nvSpPr>
          <p:cNvPr id="662535" name="Line 7"/>
          <p:cNvSpPr>
            <a:spLocks noChangeShapeType="1"/>
          </p:cNvSpPr>
          <p:nvPr/>
        </p:nvSpPr>
        <p:spPr bwMode="auto">
          <a:xfrm flipV="1">
            <a:off x="2743200" y="2057400"/>
            <a:ext cx="3124200" cy="4572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662536" name="Text Box 8"/>
          <p:cNvSpPr txBox="1">
            <a:spLocks noChangeArrowheads="1"/>
          </p:cNvSpPr>
          <p:nvPr/>
        </p:nvSpPr>
        <p:spPr bwMode="auto">
          <a:xfrm>
            <a:off x="1905000" y="3505200"/>
            <a:ext cx="15240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BR">
                <a:latin typeface="Arial" charset="0"/>
              </a:rPr>
              <a:t>Endereço</a:t>
            </a:r>
            <a:endParaRPr lang="pt-BR"/>
          </a:p>
        </p:txBody>
      </p:sp>
      <p:sp>
        <p:nvSpPr>
          <p:cNvPr id="662537" name="Line 9"/>
          <p:cNvSpPr>
            <a:spLocks noChangeShapeType="1"/>
          </p:cNvSpPr>
          <p:nvPr/>
        </p:nvSpPr>
        <p:spPr bwMode="auto">
          <a:xfrm flipV="1">
            <a:off x="3352800" y="2133600"/>
            <a:ext cx="3505200" cy="16002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56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3276600" cy="4114800"/>
          </a:xfrm>
          <a:noFill/>
          <a:ln/>
        </p:spPr>
        <p:txBody>
          <a:bodyPr/>
          <a:lstStyle/>
          <a:p>
            <a:r>
              <a:rPr lang="pt-BR" b="0"/>
              <a:t>Aprenda a reconhecer um site seguro </a:t>
            </a:r>
          </a:p>
          <a:p>
            <a:pPr lvl="1">
              <a:buFontTx/>
              <a:buNone/>
            </a:pPr>
            <a:r>
              <a:rPr lang="pt-BR" b="0"/>
              <a:t>	</a:t>
            </a:r>
          </a:p>
          <a:p>
            <a:endParaRPr lang="pt-BR" b="0"/>
          </a:p>
          <a:p>
            <a:r>
              <a:rPr lang="pt-BR" b="0"/>
              <a:t>Certificados Digitais</a:t>
            </a:r>
          </a:p>
        </p:txBody>
      </p:sp>
      <p:graphicFrame>
        <p:nvGraphicFramePr>
          <p:cNvPr id="579588" name="Object 4"/>
          <p:cNvGraphicFramePr>
            <a:graphicFrameLocks noChangeAspect="1"/>
          </p:cNvGraphicFramePr>
          <p:nvPr/>
        </p:nvGraphicFramePr>
        <p:xfrm>
          <a:off x="5715001" y="1524001"/>
          <a:ext cx="4562475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CorelPhotoPaint.Image.8" r:id="rId4" imgW="4561905" imgH="5133333" progId="">
                  <p:embed/>
                </p:oleObj>
              </mc:Choice>
              <mc:Fallback>
                <p:oleObj name="CorelPhotoPaint.Image.8" r:id="rId4" imgW="4561905" imgH="5133333" progId="">
                  <p:embed/>
                  <p:pic>
                    <p:nvPicPr>
                      <p:cNvPr id="579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1" y="1524001"/>
                        <a:ext cx="4562475" cy="513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52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3276600" cy="4114800"/>
          </a:xfrm>
          <a:noFill/>
          <a:ln/>
        </p:spPr>
        <p:txBody>
          <a:bodyPr/>
          <a:lstStyle/>
          <a:p>
            <a:r>
              <a:rPr lang="pt-BR" b="0"/>
              <a:t>Certificado válido é emitido por uma Autoridade Certificadora conhecida pelo navegador (mas é caro)</a:t>
            </a:r>
          </a:p>
        </p:txBody>
      </p:sp>
      <p:graphicFrame>
        <p:nvGraphicFramePr>
          <p:cNvPr id="584709" name="Object 5"/>
          <p:cNvGraphicFramePr>
            <a:graphicFrameLocks noChangeAspect="1"/>
          </p:cNvGraphicFramePr>
          <p:nvPr/>
        </p:nvGraphicFramePr>
        <p:xfrm>
          <a:off x="5791200" y="1447801"/>
          <a:ext cx="4533900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CorelPhotoPaint.Image.8" r:id="rId4" imgW="4533333" imgH="5133333" progId="">
                  <p:embed/>
                </p:oleObj>
              </mc:Choice>
              <mc:Fallback>
                <p:oleObj name="CorelPhotoPaint.Image.8" r:id="rId4" imgW="4533333" imgH="5133333" progId="">
                  <p:embed/>
                  <p:pic>
                    <p:nvPicPr>
                      <p:cNvPr id="584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447801"/>
                        <a:ext cx="4533900" cy="513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973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213" y="1773238"/>
            <a:ext cx="7772400" cy="4114800"/>
          </a:xfrm>
          <a:noFill/>
          <a:ln/>
        </p:spPr>
        <p:txBody>
          <a:bodyPr/>
          <a:lstStyle/>
          <a:p>
            <a:r>
              <a:rPr lang="pt-BR" b="0"/>
              <a:t>Tudo em um e-mail pode ser falsificado </a:t>
            </a:r>
          </a:p>
          <a:p>
            <a:r>
              <a:rPr lang="pt-BR" b="0"/>
              <a:t>Muito pouca gente que lhe envia e-mail é seu amigo</a:t>
            </a:r>
          </a:p>
          <a:p>
            <a:pPr lvl="1">
              <a:buFontTx/>
              <a:buNone/>
            </a:pPr>
            <a:r>
              <a:rPr lang="pt-BR" b="0"/>
              <a:t>- desconfie de e-mails de banco e de operadoras de cartão</a:t>
            </a:r>
          </a:p>
          <a:p>
            <a:pPr lvl="1">
              <a:buFontTx/>
              <a:buNone/>
            </a:pPr>
            <a:r>
              <a:rPr lang="pt-BR" b="0"/>
              <a:t>- desconfie de “avisos de segurança” e boatos</a:t>
            </a:r>
          </a:p>
          <a:p>
            <a:pPr lvl="1">
              <a:buFontTx/>
              <a:buChar char="-"/>
            </a:pPr>
            <a:r>
              <a:rPr lang="pt-BR" b="0"/>
              <a:t>desconfie de ofertas boas demais para serem verdade</a:t>
            </a:r>
          </a:p>
          <a:p>
            <a:pPr lvl="1">
              <a:buFontTx/>
              <a:buChar char="-"/>
            </a:pPr>
            <a:r>
              <a:rPr lang="pt-BR" b="0"/>
              <a:t>você não está sendo traído, não tem dívidas na Serasa, não vai ter seu CPF anulado !!</a:t>
            </a:r>
          </a:p>
          <a:p>
            <a:r>
              <a:rPr lang="pt-BR" b="0"/>
              <a:t>Resistir a ataques de engenharia social é uma arte</a:t>
            </a:r>
          </a:p>
        </p:txBody>
      </p:sp>
    </p:spTree>
    <p:extLst>
      <p:ext uri="{BB962C8B-B14F-4D97-AF65-F5344CB8AC3E}">
        <p14:creationId xmlns:p14="http://schemas.microsoft.com/office/powerpoint/2010/main" val="3485259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114800"/>
          </a:xfrm>
          <a:noFill/>
          <a:ln/>
        </p:spPr>
        <p:txBody>
          <a:bodyPr>
            <a:normAutofit fontScale="92500" lnSpcReduction="20000"/>
          </a:bodyPr>
          <a:lstStyle/>
          <a:p>
            <a:r>
              <a:rPr lang="pt-BR" b="0"/>
              <a:t>Não ande em más companhias (inclui peer-to-peer e grids – promiscuidade nunca foi boa)</a:t>
            </a:r>
          </a:p>
          <a:p>
            <a:endParaRPr lang="pt-BR" b="0"/>
          </a:p>
          <a:p>
            <a:r>
              <a:rPr lang="pt-BR" b="0"/>
              <a:t>Se usar redes peer-to-peer, certifique-se que o outro lado realmente é seu parceiro</a:t>
            </a:r>
          </a:p>
          <a:p>
            <a:endParaRPr lang="pt-BR" b="0"/>
          </a:p>
          <a:p>
            <a:r>
              <a:rPr lang="pt-BR" b="0"/>
              <a:t>Se desejar experimentar, use um ambiente virtual (WMWare, Qemu) ou um PC “sacrificável”</a:t>
            </a:r>
          </a:p>
          <a:p>
            <a:endParaRPr lang="pt-BR" b="0"/>
          </a:p>
          <a:p>
            <a:r>
              <a:rPr lang="pt-BR" b="0"/>
              <a:t>Acostume-se de uma vez a fazer backup ou usar pontos de recuperação!</a:t>
            </a:r>
          </a:p>
        </p:txBody>
      </p:sp>
    </p:spTree>
    <p:extLst>
      <p:ext uri="{BB962C8B-B14F-4D97-AF65-F5344CB8AC3E}">
        <p14:creationId xmlns:p14="http://schemas.microsoft.com/office/powerpoint/2010/main" val="284075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sz="2200"/>
              <a:t>Combate ao SPAM</a:t>
            </a:r>
          </a:p>
          <a:p>
            <a:pPr lvl="1">
              <a:lnSpc>
                <a:spcPct val="80000"/>
              </a:lnSpc>
            </a:pPr>
            <a:r>
              <a:rPr lang="pt-BR" sz="2000"/>
              <a:t>Use os filtros do seu programa de e-mail</a:t>
            </a:r>
          </a:p>
          <a:p>
            <a:pPr lvl="1">
              <a:lnSpc>
                <a:spcPct val="80000"/>
              </a:lnSpc>
            </a:pPr>
            <a:r>
              <a:rPr lang="pt-BR" sz="2000"/>
              <a:t>Use programas específicos (AntiSpam, SpamPal, InBoxer, SpamKiller, SpamCatcher)</a:t>
            </a:r>
          </a:p>
          <a:p>
            <a:pPr lvl="1">
              <a:lnSpc>
                <a:spcPct val="80000"/>
              </a:lnSpc>
            </a:pPr>
            <a:r>
              <a:rPr lang="pt-BR" sz="2000"/>
              <a:t>Mas prepare-se para uma guerra sem fim….</a:t>
            </a:r>
          </a:p>
          <a:p>
            <a:pPr lvl="1">
              <a:lnSpc>
                <a:spcPct val="80000"/>
              </a:lnSpc>
            </a:pPr>
            <a:endParaRPr lang="pt-BR" sz="2000"/>
          </a:p>
          <a:p>
            <a:pPr>
              <a:lnSpc>
                <a:spcPct val="80000"/>
              </a:lnSpc>
            </a:pPr>
            <a:r>
              <a:rPr lang="pt-BR" sz="2200"/>
              <a:t>Não divulgue seu e-mail sem necessidade (isso inclui Orkut, MSN, ICQ, Blogs, Fotologs</a:t>
            </a:r>
          </a:p>
          <a:p>
            <a:pPr>
              <a:lnSpc>
                <a:spcPct val="80000"/>
              </a:lnSpc>
            </a:pPr>
            <a:r>
              <a:rPr lang="pt-BR" sz="2200"/>
              <a:t>Veja Google hacks .....(como aprender a remexer no lixo da Internet)</a:t>
            </a:r>
          </a:p>
          <a:p>
            <a:pPr>
              <a:lnSpc>
                <a:spcPct val="80000"/>
              </a:lnSpc>
            </a:pPr>
            <a:r>
              <a:rPr lang="pt-BR" sz="2200"/>
              <a:t>Use um e-mail alternativo para cadastros de pouca importância</a:t>
            </a:r>
          </a:p>
          <a:p>
            <a:pPr lvl="1">
              <a:lnSpc>
                <a:spcPct val="8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2282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A novidade</a:t>
            </a:r>
          </a:p>
        </p:txBody>
      </p:sp>
      <p:sp>
        <p:nvSpPr>
          <p:cNvPr id="581635" name="Text Box 3"/>
          <p:cNvSpPr txBox="1">
            <a:spLocks noChangeArrowheads="1"/>
          </p:cNvSpPr>
          <p:nvPr/>
        </p:nvSpPr>
        <p:spPr bwMode="auto">
          <a:xfrm>
            <a:off x="1905000" y="1905001"/>
            <a:ext cx="3810000" cy="25853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Redes Wireless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- Falar de segurança em redes wireless é um paradoxo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- Mas é moda, então….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</p:txBody>
      </p:sp>
      <p:graphicFrame>
        <p:nvGraphicFramePr>
          <p:cNvPr id="581637" name="Object 5"/>
          <p:cNvGraphicFramePr>
            <a:graphicFrameLocks noChangeAspect="1"/>
          </p:cNvGraphicFramePr>
          <p:nvPr/>
        </p:nvGraphicFramePr>
        <p:xfrm>
          <a:off x="5715000" y="2133600"/>
          <a:ext cx="44958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CorelPhotoPaint.Image.8" r:id="rId4" imgW="7619048" imgH="7619048" progId="">
                  <p:embed/>
                </p:oleObj>
              </mc:Choice>
              <mc:Fallback>
                <p:oleObj name="CorelPhotoPaint.Image.8" r:id="rId4" imgW="7619048" imgH="7619048" progId="">
                  <p:embed/>
                  <p:pic>
                    <p:nvPicPr>
                      <p:cNvPr id="5816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133600"/>
                        <a:ext cx="44958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950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8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114800"/>
          </a:xfrm>
          <a:noFill/>
          <a:ln/>
        </p:spPr>
        <p:txBody>
          <a:bodyPr/>
          <a:lstStyle/>
          <a:p>
            <a:r>
              <a:rPr lang="pt-BR" b="0"/>
              <a:t>Redes Wireless: Bluetooth e Wi-Fi</a:t>
            </a:r>
          </a:p>
          <a:p>
            <a:r>
              <a:rPr lang="pt-BR" b="0"/>
              <a:t>Grande problema: facílimas de “sniffar”</a:t>
            </a:r>
          </a:p>
        </p:txBody>
      </p:sp>
      <p:graphicFrame>
        <p:nvGraphicFramePr>
          <p:cNvPr id="588805" name="Object 1029"/>
          <p:cNvGraphicFramePr>
            <a:graphicFrameLocks noChangeAspect="1"/>
          </p:cNvGraphicFramePr>
          <p:nvPr/>
        </p:nvGraphicFramePr>
        <p:xfrm>
          <a:off x="1752600" y="2743200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CorelPhotoPaint.Image.8" r:id="rId4" imgW="8126984" imgH="6095238" progId="">
                  <p:embed/>
                </p:oleObj>
              </mc:Choice>
              <mc:Fallback>
                <p:oleObj name="CorelPhotoPaint.Image.8" r:id="rId4" imgW="8126984" imgH="6095238" progId="">
                  <p:embed/>
                  <p:pic>
                    <p:nvPicPr>
                      <p:cNvPr id="588805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43200"/>
                        <a:ext cx="4572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04" name="Object 1028"/>
          <p:cNvGraphicFramePr>
            <a:graphicFrameLocks noChangeAspect="1"/>
          </p:cNvGraphicFramePr>
          <p:nvPr/>
        </p:nvGraphicFramePr>
        <p:xfrm>
          <a:off x="5715000" y="3124201"/>
          <a:ext cx="4724400" cy="354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CorelPhotoPaint.Image.8" r:id="rId6" imgW="6095238" imgH="4571429" progId="">
                  <p:embed/>
                </p:oleObj>
              </mc:Choice>
              <mc:Fallback>
                <p:oleObj name="CorelPhotoPaint.Image.8" r:id="rId6" imgW="6095238" imgH="4571429" progId="">
                  <p:embed/>
                  <p:pic>
                    <p:nvPicPr>
                      <p:cNvPr id="588804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124201"/>
                        <a:ext cx="4724400" cy="354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4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898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114800"/>
          </a:xfrm>
          <a:noFill/>
          <a:ln/>
        </p:spPr>
        <p:txBody>
          <a:bodyPr/>
          <a:lstStyle/>
          <a:p>
            <a:r>
              <a:rPr lang="pt-BR" b="0"/>
              <a:t>Segurança é muito fraca (por projeto!!)</a:t>
            </a:r>
          </a:p>
          <a:p>
            <a:r>
              <a:rPr lang="pt-BR" b="0"/>
              <a:t>Sua rede wireless tem boas chances de ser compartilhada entre os vizinhos</a:t>
            </a:r>
          </a:p>
        </p:txBody>
      </p:sp>
      <p:pic>
        <p:nvPicPr>
          <p:cNvPr id="589830" name="Picture 1030" descr="wardriv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1"/>
            <a:ext cx="5291138" cy="3605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45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908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114800"/>
          </a:xfrm>
          <a:noFill/>
          <a:ln/>
        </p:spPr>
        <p:txBody>
          <a:bodyPr/>
          <a:lstStyle/>
          <a:p>
            <a:r>
              <a:rPr lang="pt-BR" b="0"/>
              <a:t>Para tentar tornar sua rede Wireless segura (</a:t>
            </a:r>
            <a:r>
              <a:rPr lang="pt-BR" sz="1400"/>
              <a:t>risos</a:t>
            </a:r>
            <a:r>
              <a:rPr lang="pt-BR" b="0"/>
              <a:t>)</a:t>
            </a:r>
          </a:p>
          <a:p>
            <a:pPr lvl="1"/>
            <a:endParaRPr lang="pt-BR" b="0"/>
          </a:p>
          <a:p>
            <a:pPr lvl="1"/>
            <a:r>
              <a:rPr lang="pt-BR" b="0"/>
              <a:t>Dê um nome para sua rede que não seja óbvio</a:t>
            </a:r>
          </a:p>
          <a:p>
            <a:pPr lvl="1"/>
            <a:r>
              <a:rPr lang="pt-BR" b="0"/>
              <a:t>Não divulgue seu SSID (Service Set Identifier)</a:t>
            </a:r>
          </a:p>
          <a:p>
            <a:pPr lvl="1"/>
            <a:r>
              <a:rPr lang="pt-BR" b="0"/>
              <a:t>Habilite WEP (Wired Equivalent Privacy) - pode ser quebrado em 4 a 5 horas, mas é melhor que nada</a:t>
            </a:r>
          </a:p>
          <a:p>
            <a:pPr lvl="1"/>
            <a:endParaRPr lang="pt-BR" b="0"/>
          </a:p>
          <a:p>
            <a:pPr lvl="1"/>
            <a:r>
              <a:rPr lang="pt-BR" b="0"/>
              <a:t>Instale um filtro de MACs </a:t>
            </a:r>
          </a:p>
          <a:p>
            <a:pPr lvl="1"/>
            <a:r>
              <a:rPr lang="pt-BR" b="0"/>
              <a:t>Habilite WPA (Wi-Fi Protected Access), se disponível</a:t>
            </a:r>
          </a:p>
          <a:p>
            <a:pPr lvl="1"/>
            <a:r>
              <a:rPr lang="pt-BR" b="0"/>
              <a:t>Teste a si mesmo (netstumbler, airsnort, wellenreiter)</a:t>
            </a:r>
          </a:p>
        </p:txBody>
      </p:sp>
    </p:spTree>
    <p:extLst>
      <p:ext uri="{BB962C8B-B14F-4D97-AF65-F5344CB8AC3E}">
        <p14:creationId xmlns:p14="http://schemas.microsoft.com/office/powerpoint/2010/main" val="329337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As Defesas</a:t>
            </a:r>
          </a:p>
        </p:txBody>
      </p:sp>
      <p:sp>
        <p:nvSpPr>
          <p:cNvPr id="563203" name="Text Box 3"/>
          <p:cNvSpPr txBox="1">
            <a:spLocks noChangeArrowheads="1"/>
          </p:cNvSpPr>
          <p:nvPr/>
        </p:nvSpPr>
        <p:spPr bwMode="auto">
          <a:xfrm>
            <a:off x="1905000" y="1905001"/>
            <a:ext cx="1981200" cy="15881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Um: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Mantenha seus programas atualizados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</p:txBody>
      </p:sp>
      <p:graphicFrame>
        <p:nvGraphicFramePr>
          <p:cNvPr id="563205" name="Object 5"/>
          <p:cNvGraphicFramePr>
            <a:graphicFrameLocks noChangeAspect="1"/>
          </p:cNvGraphicFramePr>
          <p:nvPr/>
        </p:nvGraphicFramePr>
        <p:xfrm>
          <a:off x="3962401" y="1676400"/>
          <a:ext cx="6488113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orelPhotoPaint.Image.8" r:id="rId4" imgW="6485714" imgH="4971429" progId="">
                  <p:embed/>
                </p:oleObj>
              </mc:Choice>
              <mc:Fallback>
                <p:oleObj name="CorelPhotoPaint.Image.8" r:id="rId4" imgW="6485714" imgH="4971429" progId="">
                  <p:embed/>
                  <p:pic>
                    <p:nvPicPr>
                      <p:cNvPr id="5632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1676400"/>
                        <a:ext cx="6488113" cy="497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9936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Conclusões</a:t>
            </a:r>
          </a:p>
        </p:txBody>
      </p:sp>
      <p:sp>
        <p:nvSpPr>
          <p:cNvPr id="5928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5029200" cy="2667000"/>
          </a:xfrm>
          <a:noFill/>
          <a:ln/>
        </p:spPr>
        <p:txBody>
          <a:bodyPr>
            <a:normAutofit fontScale="85000" lnSpcReduction="20000"/>
          </a:bodyPr>
          <a:lstStyle/>
          <a:p>
            <a:r>
              <a:rPr lang="pt-BR" b="0" dirty="0"/>
              <a:t>Use  o bom senso</a:t>
            </a:r>
          </a:p>
          <a:p>
            <a:r>
              <a:rPr lang="pt-BR" b="0" dirty="0"/>
              <a:t>Não divulgue dados sensíveis</a:t>
            </a:r>
          </a:p>
          <a:p>
            <a:r>
              <a:rPr lang="pt-BR" b="0" dirty="0"/>
              <a:t>Uso criptografia e serviços seguros</a:t>
            </a:r>
          </a:p>
          <a:p>
            <a:r>
              <a:rPr lang="pt-BR" b="0" dirty="0"/>
              <a:t>Mas também não seja neurótico</a:t>
            </a:r>
          </a:p>
          <a:p>
            <a:endParaRPr lang="pt-BR" b="0" dirty="0"/>
          </a:p>
          <a:p>
            <a:r>
              <a:rPr lang="pt-BR" b="0" dirty="0"/>
              <a:t>E lembre-se: a Internet é uma </a:t>
            </a:r>
            <a:r>
              <a:rPr lang="pt-BR" b="0"/>
              <a:t>péssima vizinhança</a:t>
            </a:r>
            <a:endParaRPr lang="pt-BR" b="0" dirty="0"/>
          </a:p>
        </p:txBody>
      </p:sp>
      <p:graphicFrame>
        <p:nvGraphicFramePr>
          <p:cNvPr id="592900" name="Object 1028"/>
          <p:cNvGraphicFramePr>
            <a:graphicFrameLocks noChangeAspect="1"/>
          </p:cNvGraphicFramePr>
          <p:nvPr/>
        </p:nvGraphicFramePr>
        <p:xfrm>
          <a:off x="7010400" y="2420938"/>
          <a:ext cx="36576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CorelPhotoPaint.Image.8" r:id="rId4" imgW="3034921" imgH="2539683" progId="">
                  <p:embed/>
                </p:oleObj>
              </mc:Choice>
              <mc:Fallback>
                <p:oleObj name="CorelPhotoPaint.Image.8" r:id="rId4" imgW="3034921" imgH="2539683" progId="">
                  <p:embed/>
                  <p:pic>
                    <p:nvPicPr>
                      <p:cNvPr id="59290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420938"/>
                        <a:ext cx="3657600" cy="306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065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b="0"/>
              <a:t>Atualização de software</a:t>
            </a:r>
          </a:p>
          <a:p>
            <a:pPr lvl="1"/>
            <a:r>
              <a:rPr lang="pt-BR" b="0"/>
              <a:t>Necessária para Windows e Linux</a:t>
            </a:r>
          </a:p>
          <a:p>
            <a:pPr lvl="1"/>
            <a:r>
              <a:rPr lang="pt-BR" b="0"/>
              <a:t>Motivo: nenhum software é perfeito</a:t>
            </a:r>
          </a:p>
          <a:p>
            <a:pPr lvl="1"/>
            <a:r>
              <a:rPr lang="pt-BR" b="0"/>
              <a:t>Software incorreto ou vulnerável é chamariz para invasores</a:t>
            </a:r>
          </a:p>
          <a:p>
            <a:pPr lvl="1"/>
            <a:r>
              <a:rPr lang="pt-BR" b="0"/>
              <a:t>Causas: má programação, ou programação não orientada à segurança</a:t>
            </a:r>
          </a:p>
          <a:p>
            <a:pPr lvl="1"/>
            <a:r>
              <a:rPr lang="pt-BR" b="0"/>
              <a:t>Melhor ter uma vulnerabilidade desconhecida...</a:t>
            </a:r>
          </a:p>
          <a:p>
            <a:pPr lvl="1"/>
            <a:r>
              <a:rPr lang="pt-BR" b="0"/>
              <a:t>… do que ter uma que até um script-kid explora!</a:t>
            </a:r>
          </a:p>
          <a:p>
            <a:pPr lvl="1"/>
            <a:r>
              <a:rPr lang="pt-BR" b="0"/>
              <a:t>Exemplo: Verme Sasser - Microsoft divulgou um patch um mês antes do verme andar “à solta”; Verme SQLExp atacou o Instituto 10 meses depois do patch</a:t>
            </a:r>
          </a:p>
        </p:txBody>
      </p:sp>
    </p:spTree>
    <p:extLst>
      <p:ext uri="{BB962C8B-B14F-4D97-AF65-F5344CB8AC3E}">
        <p14:creationId xmlns:p14="http://schemas.microsoft.com/office/powerpoint/2010/main" val="169790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As defesas</a:t>
            </a:r>
          </a:p>
        </p:txBody>
      </p:sp>
      <p:sp>
        <p:nvSpPr>
          <p:cNvPr id="596995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2819400"/>
            <a:ext cx="2438400" cy="3200400"/>
          </a:xfrm>
        </p:spPr>
        <p:txBody>
          <a:bodyPr/>
          <a:lstStyle/>
          <a:p>
            <a:r>
              <a:rPr lang="pt-BR" sz="2200" dirty="0"/>
              <a:t>Sistemas </a:t>
            </a:r>
            <a:r>
              <a:rPr lang="pt-BR" sz="2200" dirty="0" err="1"/>
              <a:t>Operacionmais</a:t>
            </a:r>
            <a:endParaRPr lang="pt-BR" sz="2200" dirty="0"/>
          </a:p>
          <a:p>
            <a:endParaRPr lang="pt-BR" sz="2200" dirty="0"/>
          </a:p>
          <a:p>
            <a:pPr lvl="1"/>
            <a:r>
              <a:rPr lang="pt-BR" sz="2000" dirty="0"/>
              <a:t>Atualizações automáticas</a:t>
            </a:r>
          </a:p>
          <a:p>
            <a:pPr lvl="1"/>
            <a:r>
              <a:rPr lang="pt-BR" sz="2000" dirty="0"/>
              <a:t>Firewall</a:t>
            </a:r>
          </a:p>
          <a:p>
            <a:pPr lvl="1"/>
            <a:r>
              <a:rPr lang="pt-BR" sz="2000" dirty="0"/>
              <a:t>Gerência do </a:t>
            </a:r>
            <a:r>
              <a:rPr lang="pt-BR" sz="2000" dirty="0" err="1"/>
              <a:t>Anti-vírus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7384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pt-BR" b="0"/>
              <a:t>Aprenda Programação Segura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#define NOVE	1+8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#define SEIS	5+1</a:t>
            </a:r>
          </a:p>
          <a:p>
            <a:pPr lvl="1">
              <a:buFontTx/>
              <a:buNone/>
            </a:pPr>
            <a:endParaRPr lang="pt-BR" sz="200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int main ()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{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   int i;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   i = NOVE*SEIS;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   printf("A resposta eh %d\n", i);</a:t>
            </a:r>
          </a:p>
          <a:p>
            <a:pPr lvl="1">
              <a:buFontTx/>
              <a:buNone/>
            </a:pPr>
            <a:r>
              <a:rPr lang="pt-BR" sz="2000">
                <a:latin typeface="Courier New" pitchFamily="49" charset="0"/>
              </a:rPr>
              <a:t>}</a:t>
            </a:r>
          </a:p>
          <a:p>
            <a:r>
              <a:rPr lang="pt-BR" b="0"/>
              <a:t>Vulnerabilidades: Buffer Overflow, SQL Injection, etc, etc</a:t>
            </a:r>
          </a:p>
        </p:txBody>
      </p:sp>
    </p:spTree>
    <p:extLst>
      <p:ext uri="{BB962C8B-B14F-4D97-AF65-F5344CB8AC3E}">
        <p14:creationId xmlns:p14="http://schemas.microsoft.com/office/powerpoint/2010/main" val="347632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As Defesas</a:t>
            </a:r>
          </a:p>
        </p:txBody>
      </p:sp>
      <p:sp>
        <p:nvSpPr>
          <p:cNvPr id="565251" name="Text Box 3"/>
          <p:cNvSpPr txBox="1">
            <a:spLocks noChangeArrowheads="1"/>
          </p:cNvSpPr>
          <p:nvPr/>
        </p:nvSpPr>
        <p:spPr bwMode="auto">
          <a:xfrm>
            <a:off x="1905000" y="1905001"/>
            <a:ext cx="3810000" cy="25853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Dois: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Instale um anti-vírus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 algn="ctr">
              <a:lnSpc>
                <a:spcPct val="90000"/>
              </a:lnSpc>
            </a:pPr>
            <a:r>
              <a:rPr lang="pt-BR">
                <a:latin typeface="Arial" charset="0"/>
              </a:rPr>
              <a:t>	</a:t>
            </a:r>
            <a:r>
              <a:rPr lang="pt-BR" sz="5400">
                <a:latin typeface="Arial" charset="0"/>
              </a:rPr>
              <a:t>e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Mantenha-o atualizado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</p:txBody>
      </p:sp>
      <p:graphicFrame>
        <p:nvGraphicFramePr>
          <p:cNvPr id="565253" name="Object 5"/>
          <p:cNvGraphicFramePr>
            <a:graphicFrameLocks noChangeAspect="1"/>
          </p:cNvGraphicFramePr>
          <p:nvPr/>
        </p:nvGraphicFramePr>
        <p:xfrm>
          <a:off x="6113464" y="2362200"/>
          <a:ext cx="3767137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orelPhotoPaint.Image.8" r:id="rId4" imgW="2425397" imgH="2539683" progId="">
                  <p:embed/>
                </p:oleObj>
              </mc:Choice>
              <mc:Fallback>
                <p:oleObj name="CorelPhotoPaint.Image.8" r:id="rId4" imgW="2425397" imgH="2539683" progId="">
                  <p:embed/>
                  <p:pic>
                    <p:nvPicPr>
                      <p:cNvPr id="565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464" y="2362200"/>
                        <a:ext cx="3767137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7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defesas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4471988"/>
          </a:xfrm>
          <a:noFill/>
          <a:ln/>
        </p:spPr>
        <p:txBody>
          <a:bodyPr/>
          <a:lstStyle/>
          <a:p>
            <a:pPr>
              <a:lnSpc>
                <a:spcPct val="70000"/>
              </a:lnSpc>
            </a:pPr>
            <a:r>
              <a:rPr lang="pt-BR" sz="2000"/>
              <a:t>Anti-vírus</a:t>
            </a:r>
          </a:p>
          <a:p>
            <a:pPr lvl="1">
              <a:lnSpc>
                <a:spcPct val="70000"/>
              </a:lnSpc>
            </a:pPr>
            <a:r>
              <a:rPr lang="pt-BR" sz="1800"/>
              <a:t>Operam procurando “por assinaturas” de rotinas daninhas conhecidas</a:t>
            </a:r>
          </a:p>
          <a:p>
            <a:pPr lvl="1">
              <a:lnSpc>
                <a:spcPct val="70000"/>
              </a:lnSpc>
            </a:pPr>
            <a:r>
              <a:rPr lang="pt-BR" sz="1800"/>
              <a:t>Deve ser mantido atualizado (novos vírus surgem todos os dias)</a:t>
            </a:r>
          </a:p>
          <a:p>
            <a:pPr lvl="1">
              <a:lnSpc>
                <a:spcPct val="70000"/>
              </a:lnSpc>
            </a:pPr>
            <a:endParaRPr lang="pt-BR" sz="1800"/>
          </a:p>
          <a:p>
            <a:pPr>
              <a:lnSpc>
                <a:spcPct val="70000"/>
              </a:lnSpc>
            </a:pPr>
            <a:r>
              <a:rPr lang="pt-BR" sz="2000"/>
              <a:t>Anti-vírus</a:t>
            </a:r>
          </a:p>
          <a:p>
            <a:pPr lvl="1">
              <a:lnSpc>
                <a:spcPct val="70000"/>
              </a:lnSpc>
            </a:pPr>
            <a:r>
              <a:rPr lang="pt-BR" sz="1800"/>
              <a:t>Uma necessidade para o mundo Windows</a:t>
            </a:r>
          </a:p>
          <a:p>
            <a:pPr lvl="1">
              <a:lnSpc>
                <a:spcPct val="70000"/>
              </a:lnSpc>
            </a:pPr>
            <a:r>
              <a:rPr lang="pt-BR" sz="1800"/>
              <a:t>Dispensáveis para ambiente Unix/Linux</a:t>
            </a:r>
          </a:p>
          <a:p>
            <a:pPr lvl="1">
              <a:lnSpc>
                <a:spcPct val="70000"/>
              </a:lnSpc>
            </a:pPr>
            <a:r>
              <a:rPr lang="pt-BR" sz="1800"/>
              <a:t>É bom se o servidor de e-mail incorpora um anti-vírus</a:t>
            </a:r>
          </a:p>
          <a:p>
            <a:pPr lvl="1">
              <a:lnSpc>
                <a:spcPct val="70000"/>
              </a:lnSpc>
            </a:pPr>
            <a:endParaRPr lang="pt-BR" sz="1800"/>
          </a:p>
          <a:p>
            <a:pPr>
              <a:lnSpc>
                <a:spcPct val="70000"/>
              </a:lnSpc>
            </a:pPr>
            <a:r>
              <a:rPr lang="pt-BR" sz="2000"/>
              <a:t>Exemplos </a:t>
            </a:r>
          </a:p>
          <a:p>
            <a:pPr lvl="1">
              <a:lnSpc>
                <a:spcPct val="70000"/>
              </a:lnSpc>
            </a:pPr>
            <a:r>
              <a:rPr lang="en-US" sz="1800"/>
              <a:t>Norton AntiVirus (www.norton.com)</a:t>
            </a:r>
          </a:p>
          <a:p>
            <a:pPr lvl="1">
              <a:lnSpc>
                <a:spcPct val="70000"/>
              </a:lnSpc>
            </a:pPr>
            <a:r>
              <a:rPr lang="en-US" sz="1800"/>
              <a:t>McAfee VirusScan (www.mcafee.com)</a:t>
            </a:r>
          </a:p>
          <a:p>
            <a:pPr lvl="1">
              <a:lnSpc>
                <a:spcPct val="70000"/>
              </a:lnSpc>
            </a:pPr>
            <a:r>
              <a:rPr lang="en-US" sz="1800"/>
              <a:t>AVG AntiVirus (free, www.grisoft.com)</a:t>
            </a:r>
          </a:p>
          <a:p>
            <a:pPr lvl="1">
              <a:lnSpc>
                <a:spcPct val="70000"/>
              </a:lnSpc>
            </a:pPr>
            <a:r>
              <a:rPr lang="en-US" sz="1800"/>
              <a:t>Avast (www.avast.com)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652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ChangeArrowheads="1"/>
          </p:cNvSpPr>
          <p:nvPr/>
        </p:nvSpPr>
        <p:spPr bwMode="auto">
          <a:xfrm>
            <a:off x="26670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pt-BR" sz="2800" b="1">
                <a:solidFill>
                  <a:schemeClr val="tx2"/>
                </a:solidFill>
                <a:latin typeface="Arial" charset="0"/>
              </a:rPr>
              <a:t>As Defesas</a:t>
            </a:r>
          </a:p>
        </p:txBody>
      </p:sp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1905000" y="1905000"/>
            <a:ext cx="3810000" cy="8402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Três:</a:t>
            </a:r>
          </a:p>
          <a:p>
            <a:pPr marL="187325" indent="-187325">
              <a:lnSpc>
                <a:spcPct val="90000"/>
              </a:lnSpc>
            </a:pPr>
            <a:endParaRPr lang="pt-BR">
              <a:latin typeface="Arial" charset="0"/>
            </a:endParaRPr>
          </a:p>
          <a:p>
            <a:pPr marL="187325" indent="-187325">
              <a:lnSpc>
                <a:spcPct val="90000"/>
              </a:lnSpc>
            </a:pPr>
            <a:r>
              <a:rPr lang="pt-BR">
                <a:latin typeface="Arial" charset="0"/>
              </a:rPr>
              <a:t>	Instale um detetor de spyware</a:t>
            </a:r>
          </a:p>
        </p:txBody>
      </p:sp>
      <p:graphicFrame>
        <p:nvGraphicFramePr>
          <p:cNvPr id="568326" name="Object 6"/>
          <p:cNvGraphicFramePr>
            <a:graphicFrameLocks noChangeAspect="1"/>
          </p:cNvGraphicFramePr>
          <p:nvPr/>
        </p:nvGraphicFramePr>
        <p:xfrm>
          <a:off x="5562600" y="2667000"/>
          <a:ext cx="4635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CorelPhotoPaint.Image.8" r:id="rId4" imgW="4634921" imgH="3326984" progId="">
                  <p:embed/>
                </p:oleObj>
              </mc:Choice>
              <mc:Fallback>
                <p:oleObj name="CorelPhotoPaint.Image.8" r:id="rId4" imgW="4634921" imgH="3326984" progId="">
                  <p:embed/>
                  <p:pic>
                    <p:nvPicPr>
                      <p:cNvPr id="568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667000"/>
                        <a:ext cx="4635500" cy="332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39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</TotalTime>
  <Words>1114</Words>
  <Application>Microsoft Office PowerPoint</Application>
  <PresentationFormat>Widescreen</PresentationFormat>
  <Paragraphs>240</Paragraphs>
  <Slides>31</Slides>
  <Notes>29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CorelPhotoPaint.Image.8</vt:lpstr>
      <vt:lpstr>Apresentação do PowerPoint</vt:lpstr>
      <vt:lpstr>Apresentação do PowerPoint</vt:lpstr>
      <vt:lpstr>Apresentação do PowerPoint</vt:lpstr>
      <vt:lpstr>As defesas</vt:lpstr>
      <vt:lpstr>As defesas</vt:lpstr>
      <vt:lpstr>As defesas</vt:lpstr>
      <vt:lpstr>Apresentação do PowerPoint</vt:lpstr>
      <vt:lpstr>As defesas</vt:lpstr>
      <vt:lpstr>Apresentação do PowerPoint</vt:lpstr>
      <vt:lpstr>As defesas</vt:lpstr>
      <vt:lpstr>Apresentação do PowerPoint</vt:lpstr>
      <vt:lpstr>As defesas</vt:lpstr>
      <vt:lpstr>As defesas</vt:lpstr>
      <vt:lpstr>As defesas</vt:lpstr>
      <vt:lpstr>Apresentação do PowerPoint</vt:lpstr>
      <vt:lpstr>As defesas</vt:lpstr>
      <vt:lpstr>As defesas</vt:lpstr>
      <vt:lpstr>As defesas</vt:lpstr>
      <vt:lpstr>As defesas</vt:lpstr>
      <vt:lpstr>As defesas</vt:lpstr>
      <vt:lpstr>As defesas</vt:lpstr>
      <vt:lpstr>As defesas</vt:lpstr>
      <vt:lpstr>As defesas</vt:lpstr>
      <vt:lpstr>As defesas</vt:lpstr>
      <vt:lpstr>As defesas</vt:lpstr>
      <vt:lpstr>Apresentação do PowerPoint</vt:lpstr>
      <vt:lpstr>As defesas</vt:lpstr>
      <vt:lpstr>As defesas</vt:lpstr>
      <vt:lpstr>As defesas</vt:lpstr>
      <vt:lpstr>Conclusões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62</cp:revision>
  <dcterms:created xsi:type="dcterms:W3CDTF">2021-01-29T11:30:57Z</dcterms:created>
  <dcterms:modified xsi:type="dcterms:W3CDTF">2022-05-25T12:04:23Z</dcterms:modified>
</cp:coreProperties>
</file>